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3.xml" ContentType="application/vnd.openxmlformats-officedocument.presentationml.notesSlide+xml"/>
  <Override PartName="/ppt/embeddings/oleObject5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30"/>
  </p:notesMasterIdLst>
  <p:handoutMasterIdLst>
    <p:handoutMasterId r:id="rId31"/>
  </p:handoutMasterIdLst>
  <p:sldIdLst>
    <p:sldId id="284" r:id="rId3"/>
    <p:sldId id="353" r:id="rId4"/>
    <p:sldId id="366" r:id="rId5"/>
    <p:sldId id="373" r:id="rId6"/>
    <p:sldId id="317" r:id="rId7"/>
    <p:sldId id="330" r:id="rId8"/>
    <p:sldId id="331" r:id="rId9"/>
    <p:sldId id="332" r:id="rId10"/>
    <p:sldId id="364" r:id="rId11"/>
    <p:sldId id="334" r:id="rId12"/>
    <p:sldId id="333" r:id="rId13"/>
    <p:sldId id="335" r:id="rId14"/>
    <p:sldId id="370" r:id="rId15"/>
    <p:sldId id="371" r:id="rId16"/>
    <p:sldId id="372" r:id="rId17"/>
    <p:sldId id="345" r:id="rId18"/>
    <p:sldId id="342" r:id="rId19"/>
    <p:sldId id="367" r:id="rId20"/>
    <p:sldId id="368" r:id="rId21"/>
    <p:sldId id="369" r:id="rId22"/>
    <p:sldId id="351" r:id="rId23"/>
    <p:sldId id="348" r:id="rId24"/>
    <p:sldId id="349" r:id="rId25"/>
    <p:sldId id="350" r:id="rId26"/>
    <p:sldId id="346" r:id="rId27"/>
    <p:sldId id="347" r:id="rId28"/>
    <p:sldId id="363" r:id="rId2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 autoAdjust="0"/>
    <p:restoredTop sz="95499" autoAdjust="0"/>
  </p:normalViewPr>
  <p:slideViewPr>
    <p:cSldViewPr snapToGrid="0" snapToObjects="1">
      <p:cViewPr>
        <p:scale>
          <a:sx n="150" d="100"/>
          <a:sy n="150" d="100"/>
        </p:scale>
        <p:origin x="-120" y="-408"/>
      </p:cViewPr>
      <p:guideLst>
        <p:guide orient="horz" pos="2016"/>
        <p:guide/>
      </p:guideLst>
    </p:cSldViewPr>
  </p:slideViewPr>
  <p:outlineViewPr>
    <p:cViewPr>
      <p:scale>
        <a:sx n="33" d="100"/>
        <a:sy n="33" d="100"/>
      </p:scale>
      <p:origin x="0" y="18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19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10/26/15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10/26/15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97AB8F-EBDF-6C43-94BF-BE3E2271F20E}" type="slidenum">
              <a:rPr lang="en-US" sz="1200"/>
              <a:pPr eaLnBrk="1" hangingPunct="1"/>
              <a:t>14</a:t>
            </a:fld>
            <a:endParaRPr lang="en-US" sz="120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3379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D90281-1F0A-BC45-90D4-AC9CEF47804F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3174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AA4FE88-B1E9-044F-8CB4-4599E2CB531D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358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3584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latin typeface="Calibri" charset="0"/>
              </a:rPr>
              <a:t>Remember to describe each type of site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01247D-F768-3A4A-9339-45A617102E34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periods</a:t>
            </a: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01247D-F768-3A4A-9339-45A617102E34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3789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Here we have an</a:t>
            </a:r>
            <a:r>
              <a:rPr lang="en-US" baseline="0" dirty="0" smtClean="0"/>
              <a:t> example of montage galactic plane that leverages hierarchal workflows and is data intensive.</a:t>
            </a:r>
          </a:p>
          <a:p>
            <a:pPr>
              <a:defRPr/>
            </a:pPr>
            <a:r>
              <a:rPr lang="en-US" baseline="0" dirty="0" smtClean="0"/>
              <a:t>Runs on Amazon EC2.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F8A6BFA-A4A8-1946-9AFF-CE0A491051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5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F50EB3-E316-5349-BF13-DDFAEC6EEAD3}" type="slidenum">
              <a:rPr lang="en-US" sz="1200"/>
              <a:pPr eaLnBrk="1" hangingPunct="1"/>
              <a:t>10</a:t>
            </a:fld>
            <a:endParaRPr lang="en-US" sz="120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2560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FE4081C-8B69-F143-B38C-60568E7EDA7E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2970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4851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897813" y="6275388"/>
            <a:ext cx="9906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56903EF2-6798-324E-B3EB-E46B113D71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5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  <p:sldLayoutId id="2147483792" r:id="rId6"/>
    <p:sldLayoutId id="2147483794" r:id="rId7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e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21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egasus.isi.edu" TargetMode="External"/><Relationship Id="rId4" Type="http://schemas.openxmlformats.org/officeDocument/2006/relationships/hyperlink" Target="http://pegasus.isi.edu/wms/docs/latest/tutorial.php" TargetMode="External"/><Relationship Id="rId5" Type="http://schemas.openxmlformats.org/officeDocument/2006/relationships/hyperlink" Target="http://pegasus.isi.edu/documentation" TargetMode="External"/><Relationship Id="rId6" Type="http://schemas.openxmlformats.org/officeDocument/2006/relationships/hyperlink" Target="mailto:pegasus-users@isi.edu" TargetMode="External"/><Relationship Id="rId7" Type="http://schemas.openxmlformats.org/officeDocument/2006/relationships/hyperlink" Target="mailto:pegasus-support@isi.edu" TargetMode="External"/><Relationship Id="rId8" Type="http://schemas.openxmlformats.org/officeDocument/2006/relationships/hyperlink" Target="https://pegasus.isi.edu/suppor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/>
              <a:t>Scientific Workflows with Pegasus and </a:t>
            </a:r>
            <a:r>
              <a:rPr lang="en-US" sz="3200" dirty="0" smtClean="0"/>
              <a:t>HTCondor DAGMan</a:t>
            </a:r>
            <a:endParaRPr lang="en-US" sz="32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/>
              <a:t>Karan Vahi</a:t>
            </a:r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" y="1409700"/>
            <a:ext cx="5642062" cy="4401318"/>
          </a:xfrm>
          <a:prstGeom prst="rect">
            <a:avLst/>
          </a:prstGeom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700" dirty="0" smtClean="0">
                <a:latin typeface="Arial" charset="0"/>
                <a:ea typeface="ＭＳ Ｐゴシック" charset="0"/>
                <a:cs typeface="ＭＳ Ｐゴシック" charset="0"/>
              </a:rPr>
              <a:t>Abstract to Executable Workflow Mapping</a:t>
            </a:r>
            <a:endParaRPr lang="en-US" sz="2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>
          <a:xfrm>
            <a:off x="5156200" y="1171575"/>
            <a:ext cx="3530600" cy="4403990"/>
          </a:xfrm>
        </p:spPr>
        <p:txBody>
          <a:bodyPr/>
          <a:lstStyle/>
          <a:p>
            <a:pPr eaLnBrk="1" hangingPunct="1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Abstraction provides </a:t>
            </a:r>
          </a:p>
          <a:p>
            <a:pPr lvl="1" eaLnBrk="1" hangingPunct="1"/>
            <a:r>
              <a:rPr lang="en-US" sz="1400" b="1" dirty="0">
                <a:latin typeface="Arial" charset="0"/>
                <a:ea typeface="ＭＳ Ｐゴシック" charset="0"/>
                <a:cs typeface="ＭＳ Ｐゴシック" charset="0"/>
              </a:rPr>
              <a:t>Ease of Use</a:t>
            </a: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 (do not need to worry about low-level execution details)</a:t>
            </a:r>
          </a:p>
          <a:p>
            <a:pPr lvl="1" eaLnBrk="1" hangingPunct="1"/>
            <a:r>
              <a:rPr lang="en-US" sz="1400" b="1" dirty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(can use the same workflow description to run on a number of resources and/or across them)</a:t>
            </a:r>
          </a:p>
          <a:p>
            <a:pPr lvl="1" eaLnBrk="1" hangingPunct="1"/>
            <a:r>
              <a:rPr lang="en-US" sz="1400" b="1" dirty="0">
                <a:latin typeface="Arial" charset="0"/>
                <a:ea typeface="ＭＳ Ｐゴシック" charset="0"/>
                <a:cs typeface="ＭＳ Ｐゴシック" charset="0"/>
              </a:rPr>
              <a:t>Gives opportunities for optimization</a:t>
            </a: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 and fault tolerance</a:t>
            </a:r>
          </a:p>
          <a:p>
            <a:pPr lvl="2"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automatically restructure the workflow</a:t>
            </a:r>
          </a:p>
          <a:p>
            <a:pPr lvl="2" eaLnBrk="1" hangingPunct="1"/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automatically provide fault recovery (retry</a:t>
            </a:r>
            <a:r>
              <a:rPr lang="en-US" sz="1400" dirty="0" smtClean="0">
                <a:latin typeface="Arial" charset="0"/>
                <a:ea typeface="ＭＳ Ｐゴシック" charset="0"/>
                <a:cs typeface="ＭＳ Ｐゴシック" charset="0"/>
              </a:rPr>
              <a:t>, choose </a:t>
            </a:r>
            <a:r>
              <a:rPr lang="en-US" sz="1400" dirty="0">
                <a:latin typeface="Arial" charset="0"/>
                <a:ea typeface="ＭＳ Ｐゴシック" charset="0"/>
                <a:cs typeface="ＭＳ Ｐゴシック" charset="0"/>
              </a:rPr>
              <a:t>different resource)</a:t>
            </a:r>
          </a:p>
          <a:p>
            <a:pPr lvl="1" eaLnBrk="1" hangingPunct="1"/>
            <a:endParaRPr lang="en-US" sz="1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64048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399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617547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 Monitoring 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287395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2000" dirty="0" smtClean="0">
                <a:latin typeface="Helvetica" charset="0"/>
              </a:rPr>
              <a:t>Leverage Stampede Monitoring </a:t>
            </a:r>
            <a:r>
              <a:rPr lang="en-US" sz="2000" dirty="0">
                <a:latin typeface="Helvetica" charset="0"/>
              </a:rPr>
              <a:t>framework with DB </a:t>
            </a:r>
            <a:r>
              <a:rPr lang="en-US" sz="2000" dirty="0" smtClean="0">
                <a:latin typeface="Helvetica" charset="0"/>
              </a:rPr>
              <a:t>backend</a:t>
            </a:r>
          </a:p>
          <a:p>
            <a:pPr lvl="1" eaLnBrk="1" hangingPunct="1">
              <a:defRPr/>
            </a:pPr>
            <a:r>
              <a:rPr lang="en-US" sz="1800" b="0" dirty="0" smtClean="0">
                <a:latin typeface="Helvetica" charset="0"/>
              </a:rPr>
              <a:t>Populates </a:t>
            </a:r>
            <a:r>
              <a:rPr lang="en-US" sz="1800" b="0" dirty="0">
                <a:latin typeface="Helvetica" charset="0"/>
              </a:rPr>
              <a:t>data at runtime. A background daemon monitors the logs files and populates information about the workflow to a database</a:t>
            </a:r>
          </a:p>
          <a:p>
            <a:pPr lvl="1" eaLnBrk="1" hangingPunct="1">
              <a:defRPr/>
            </a:pPr>
            <a:r>
              <a:rPr lang="en-US" sz="1800" b="0" dirty="0" smtClean="0">
                <a:latin typeface="Helvetica" charset="0"/>
              </a:rPr>
              <a:t>Stores </a:t>
            </a:r>
            <a:r>
              <a:rPr lang="en-US" sz="1800" b="0" dirty="0">
                <a:latin typeface="Helvetica" charset="0"/>
              </a:rPr>
              <a:t>workflow structure, and runtime stats for each task</a:t>
            </a:r>
            <a:r>
              <a:rPr lang="en-US" sz="1800" b="0" dirty="0" smtClean="0">
                <a:latin typeface="Helvetica" charset="0"/>
              </a:rPr>
              <a:t>.</a:t>
            </a:r>
          </a:p>
          <a:p>
            <a:pPr marL="457200" lvl="1" indent="0" eaLnBrk="1" hangingPunct="1">
              <a:buFont typeface="Wingdings" charset="0"/>
              <a:buNone/>
              <a:defRPr/>
            </a:pPr>
            <a:endParaRPr lang="en-US" sz="2000" dirty="0">
              <a:latin typeface="Helvetica" charset="0"/>
            </a:endParaRPr>
          </a:p>
          <a:p>
            <a:pPr eaLnBrk="1" hangingPunct="1">
              <a:defRPr/>
            </a:pPr>
            <a:r>
              <a:rPr lang="en-US" sz="2000" dirty="0">
                <a:latin typeface="Helvetica" charset="0"/>
              </a:rPr>
              <a:t>Tools for querying the </a:t>
            </a:r>
            <a:r>
              <a:rPr lang="en-US" sz="2000" dirty="0" smtClean="0">
                <a:latin typeface="Helvetica" charset="0"/>
              </a:rPr>
              <a:t>monitoring </a:t>
            </a:r>
            <a:r>
              <a:rPr lang="en-US" sz="2000" dirty="0">
                <a:latin typeface="Helvetica" charset="0"/>
              </a:rPr>
              <a:t>framework</a:t>
            </a:r>
          </a:p>
          <a:p>
            <a:pPr lvl="1" eaLnBrk="1" hangingPunct="1">
              <a:defRPr/>
            </a:pPr>
            <a:r>
              <a:rPr lang="en-US" sz="1800" dirty="0" smtClean="0">
                <a:latin typeface="Helvetica" charset="0"/>
              </a:rPr>
              <a:t>pegasus-status</a:t>
            </a:r>
          </a:p>
          <a:p>
            <a:pPr lvl="2" eaLnBrk="1" hangingPunct="1">
              <a:defRPr/>
            </a:pPr>
            <a:r>
              <a:rPr lang="en-US" sz="1400" b="0" dirty="0" smtClean="0">
                <a:latin typeface="Helvetica" charset="0"/>
              </a:rPr>
              <a:t>Status of the workflow</a:t>
            </a:r>
            <a:endParaRPr lang="en-US" sz="1400" b="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1800" dirty="0" err="1">
                <a:latin typeface="Helvetica" charset="0"/>
              </a:rPr>
              <a:t>pegasus</a:t>
            </a:r>
            <a:r>
              <a:rPr lang="en-US" sz="1800" dirty="0">
                <a:latin typeface="Helvetica" charset="0"/>
              </a:rPr>
              <a:t>-</a:t>
            </a:r>
            <a:r>
              <a:rPr lang="en-US" sz="1800" dirty="0" smtClean="0">
                <a:latin typeface="Helvetica" charset="0"/>
              </a:rPr>
              <a:t>statistics</a:t>
            </a:r>
          </a:p>
          <a:p>
            <a:pPr lvl="2" eaLnBrk="1" hangingPunct="1">
              <a:defRPr/>
            </a:pPr>
            <a:r>
              <a:rPr lang="en-US" sz="1400" b="0" dirty="0" smtClean="0">
                <a:latin typeface="Helvetica" charset="0"/>
              </a:rPr>
              <a:t>Detailed statistics about your finished workflow</a:t>
            </a:r>
            <a:endParaRPr lang="en-US" sz="1600" b="0" dirty="0">
              <a:latin typeface="Helvetica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622072" y="4236737"/>
            <a:ext cx="799449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Lucida Console" pitchFamily="49" charset="0"/>
              </a:rPr>
              <a:t>------------------------------------------------------------------------------</a:t>
            </a:r>
          </a:p>
          <a:p>
            <a:r>
              <a:rPr lang="en-US" sz="1200" dirty="0">
                <a:latin typeface="Lucida Console" pitchFamily="49" charset="0"/>
              </a:rPr>
              <a:t>Type           Succeeded Failed  Incomplete  Total     Retries   </a:t>
            </a:r>
            <a:r>
              <a:rPr lang="en-US" sz="1200" dirty="0" err="1">
                <a:latin typeface="Lucida Console" pitchFamily="49" charset="0"/>
              </a:rPr>
              <a:t>Total+Retries</a:t>
            </a:r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Tasks          135002    0       0           135002    0         135002       </a:t>
            </a:r>
          </a:p>
          <a:p>
            <a:r>
              <a:rPr lang="en-US" sz="1200" dirty="0">
                <a:latin typeface="Lucida Console" pitchFamily="49" charset="0"/>
              </a:rPr>
              <a:t>Jobs           4529      0       0           4529      0         4529         </a:t>
            </a:r>
          </a:p>
          <a:p>
            <a:r>
              <a:rPr lang="en-US" sz="1200" dirty="0">
                <a:latin typeface="Lucida Console" pitchFamily="49" charset="0"/>
              </a:rPr>
              <a:t>Sub-Workflows  2         0       0           2         0         2            </a:t>
            </a:r>
          </a:p>
          <a:p>
            <a:r>
              <a:rPr lang="en-US" sz="1200" dirty="0">
                <a:latin typeface="Lucida Console" pitchFamily="49" charset="0"/>
              </a:rPr>
              <a:t>------------------------------------------------------------------------------</a:t>
            </a:r>
          </a:p>
          <a:p>
            <a:endParaRPr lang="en-US" sz="1200" dirty="0">
              <a:latin typeface="Lucida Console" pitchFamily="49" charset="0"/>
            </a:endParaRPr>
          </a:p>
          <a:p>
            <a:r>
              <a:rPr lang="en-US" sz="1200" dirty="0">
                <a:latin typeface="Lucida Console" pitchFamily="49" charset="0"/>
              </a:rPr>
              <a:t>Workflow wall time                               : 13 </a:t>
            </a:r>
            <a:r>
              <a:rPr lang="en-US" sz="1200" dirty="0" err="1">
                <a:latin typeface="Lucida Console" pitchFamily="49" charset="0"/>
              </a:rPr>
              <a:t>hrs</a:t>
            </a:r>
            <a:r>
              <a:rPr lang="en-US" sz="1200" dirty="0">
                <a:latin typeface="Lucida Console" pitchFamily="49" charset="0"/>
              </a:rPr>
              <a:t>, 2 </a:t>
            </a:r>
            <a:r>
              <a:rPr lang="en-US" sz="1200" dirty="0" err="1">
                <a:latin typeface="Lucida Console" pitchFamily="49" charset="0"/>
              </a:rPr>
              <a:t>mins</a:t>
            </a:r>
            <a:r>
              <a:rPr lang="en-US" sz="1200" dirty="0">
                <a:latin typeface="Lucida Console" pitchFamily="49" charset="0"/>
              </a:rPr>
              <a:t>, (46973 </a:t>
            </a:r>
            <a:r>
              <a:rPr lang="en-US" sz="1200" dirty="0" err="1">
                <a:latin typeface="Lucida Console" pitchFamily="49" charset="0"/>
              </a:rPr>
              <a:t>secs</a:t>
            </a:r>
            <a:r>
              <a:rPr lang="en-US" sz="1200" dirty="0">
                <a:latin typeface="Lucida Console" pitchFamily="49" charset="0"/>
              </a:rPr>
              <a:t>)</a:t>
            </a:r>
          </a:p>
          <a:p>
            <a:r>
              <a:rPr lang="en-US" sz="1200" dirty="0">
                <a:latin typeface="Lucida Console" pitchFamily="49" charset="0"/>
              </a:rPr>
              <a:t>Workflow cumulative job wall time                : 384 days, 5 </a:t>
            </a:r>
            <a:r>
              <a:rPr lang="en-US" sz="1200" dirty="0" err="1">
                <a:latin typeface="Lucida Console" pitchFamily="49" charset="0"/>
              </a:rPr>
              <a:t>hrs</a:t>
            </a:r>
            <a:r>
              <a:rPr lang="en-US" sz="1200" dirty="0">
                <a:latin typeface="Lucida Console" pitchFamily="49" charset="0"/>
              </a:rPr>
              <a:t>, (33195705 </a:t>
            </a:r>
            <a:r>
              <a:rPr lang="en-US" sz="1200" dirty="0" err="1">
                <a:latin typeface="Lucida Console" pitchFamily="49" charset="0"/>
              </a:rPr>
              <a:t>secs</a:t>
            </a:r>
            <a:r>
              <a:rPr lang="en-US" sz="1200" dirty="0">
                <a:latin typeface="Lucida Console" pitchFamily="49" charset="0"/>
              </a:rPr>
              <a:t>)</a:t>
            </a:r>
          </a:p>
          <a:p>
            <a:r>
              <a:rPr lang="en-US" sz="1200" dirty="0">
                <a:latin typeface="Lucida Console" pitchFamily="49" charset="0"/>
              </a:rPr>
              <a:t>Cumulative job walltime as seen from submit side : 384 days, 18 </a:t>
            </a:r>
            <a:r>
              <a:rPr lang="en-US" sz="1200" dirty="0" err="1">
                <a:latin typeface="Lucida Console" pitchFamily="49" charset="0"/>
              </a:rPr>
              <a:t>hrs</a:t>
            </a:r>
            <a:r>
              <a:rPr lang="en-US" sz="1200" dirty="0">
                <a:latin typeface="Lucida Console" pitchFamily="49" charset="0"/>
              </a:rPr>
              <a:t>, (33243709 </a:t>
            </a:r>
            <a:r>
              <a:rPr lang="en-US" sz="1200" dirty="0" err="1">
                <a:latin typeface="Lucida Console" pitchFamily="49" charset="0"/>
              </a:rPr>
              <a:t>secs</a:t>
            </a:r>
            <a:r>
              <a:rPr lang="en-US" sz="1200" dirty="0">
                <a:latin typeface="Lucida Console" pitchFamily="49" charset="0"/>
              </a:rPr>
              <a:t>)</a:t>
            </a:r>
          </a:p>
          <a:p>
            <a:endParaRPr lang="en-US" sz="1200" dirty="0">
              <a:latin typeface="Lucida Console" pitchFamily="49" charset="0"/>
            </a:endParaRPr>
          </a:p>
          <a:p>
            <a:endParaRPr lang="en-US" sz="1200" dirty="0">
              <a:latin typeface="Lucida Console" pitchFamily="49" charset="0"/>
            </a:endParaRPr>
          </a:p>
          <a:p>
            <a:endParaRPr lang="en-US" sz="1200" dirty="0">
              <a:latin typeface="Lucida Console" pitchFamily="49" charset="0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ucida Console" pitchFamily="49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439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Workflow Debugging Through Pegasus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After a workflow has completed, we can run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pegasus-analyzer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to analyze the workflow and provide a summary of the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run</a:t>
            </a:r>
            <a:b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pegasus-analyzer's output contains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 a brief summary section</a:t>
            </a:r>
          </a:p>
          <a:p>
            <a:pPr lvl="2" eaLnBrk="1" hangingPunct="1"/>
            <a:r>
              <a:rPr lang="en-US" sz="1800" dirty="0">
                <a:latin typeface="Arial" charset="0"/>
                <a:ea typeface="ＭＳ Ｐゴシック" charset="0"/>
                <a:cs typeface="Arial" charset="0"/>
              </a:rPr>
              <a:t> </a:t>
            </a:r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showing how many jobs have succeeded </a:t>
            </a:r>
          </a:p>
          <a:p>
            <a:pPr lvl="2" eaLnBrk="1" hangingPunct="1"/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 and how many have failed. </a:t>
            </a:r>
          </a:p>
          <a:p>
            <a:pPr lvl="1" eaLnBrk="1" hangingPunct="1"/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For each failed job</a:t>
            </a:r>
          </a:p>
          <a:p>
            <a:pPr lvl="2" eaLnBrk="1" hangingPunct="1"/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showing its last known state</a:t>
            </a:r>
          </a:p>
          <a:p>
            <a:pPr lvl="2" eaLnBrk="1" hangingPunct="1"/>
            <a:r>
              <a:rPr lang="en-US" sz="1800" b="0" dirty="0" err="1">
                <a:latin typeface="Arial" charset="0"/>
                <a:ea typeface="ＭＳ Ｐゴシック" charset="0"/>
                <a:cs typeface="Arial" charset="0"/>
              </a:rPr>
              <a:t>exitcode</a:t>
            </a:r>
            <a:endParaRPr lang="en-US" sz="1800" b="0" dirty="0">
              <a:latin typeface="Arial" charset="0"/>
              <a:ea typeface="ＭＳ Ｐゴシック" charset="0"/>
              <a:cs typeface="Arial" charset="0"/>
            </a:endParaRPr>
          </a:p>
          <a:p>
            <a:pPr lvl="2" eaLnBrk="1" hangingPunct="1"/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working directory</a:t>
            </a:r>
          </a:p>
          <a:p>
            <a:pPr lvl="2" eaLnBrk="1" hangingPunct="1"/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the location of its submit, output, and error files.</a:t>
            </a:r>
          </a:p>
          <a:p>
            <a:pPr lvl="2" eaLnBrk="1" hangingPunct="1"/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any </a:t>
            </a:r>
            <a:r>
              <a:rPr lang="en-US" sz="1800" b="0" dirty="0" err="1">
                <a:latin typeface="Arial" charset="0"/>
                <a:ea typeface="ＭＳ Ｐゴシック" charset="0"/>
                <a:cs typeface="Arial" charset="0"/>
              </a:rPr>
              <a:t>stdout</a:t>
            </a:r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 and </a:t>
            </a:r>
            <a:r>
              <a:rPr lang="en-US" sz="1800" b="0" dirty="0" err="1">
                <a:latin typeface="Arial" charset="0"/>
                <a:ea typeface="ＭＳ Ｐゴシック" charset="0"/>
                <a:cs typeface="Arial" charset="0"/>
              </a:rPr>
              <a:t>stderr</a:t>
            </a:r>
            <a:r>
              <a:rPr lang="en-US" sz="1800" b="0" dirty="0">
                <a:latin typeface="Arial" charset="0"/>
                <a:ea typeface="ＭＳ Ｐゴシック" charset="0"/>
                <a:cs typeface="Arial" charset="0"/>
              </a:rPr>
              <a:t> from the job</a:t>
            </a:r>
            <a:r>
              <a:rPr lang="en-US" sz="1800" b="0" dirty="0" smtClean="0">
                <a:latin typeface="Arial" charset="0"/>
                <a:ea typeface="ＭＳ Ｐゴシック" charset="0"/>
                <a:cs typeface="Arial" charset="0"/>
              </a:rPr>
              <a:t>.</a:t>
            </a:r>
          </a:p>
          <a:p>
            <a:pPr lvl="2" eaLnBrk="1" hangingPunct="1"/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hape 2"/>
          <p:cNvSpPr txBox="1">
            <a:spLocks/>
          </p:cNvSpPr>
          <p:nvPr/>
        </p:nvSpPr>
        <p:spPr bwMode="auto">
          <a:xfrm>
            <a:off x="73024" y="5575565"/>
            <a:ext cx="9070975" cy="99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sz="2000" b="1" dirty="0" smtClean="0">
                <a:solidFill>
                  <a:srgbClr val="FFCC00"/>
                </a:solidFill>
                <a:latin typeface="Arial"/>
                <a:cs typeface="Arial"/>
              </a:rPr>
              <a:t>Alleviates the need for searching through large DAGMan and Condor logs!</a:t>
            </a:r>
            <a:endParaRPr lang="en-US" sz="2000" b="1" dirty="0">
              <a:solidFill>
                <a:srgbClr val="FFCC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65659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868" y="17117"/>
            <a:ext cx="4024950" cy="3172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3" descr="ligo-task-over-tim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544" y="3309938"/>
            <a:ext cx="5092700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868" y="3124418"/>
            <a:ext cx="4162354" cy="330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TextBox 6"/>
          <p:cNvSpPr txBox="1">
            <a:spLocks noChangeArrowheads="1"/>
          </p:cNvSpPr>
          <p:nvPr/>
        </p:nvSpPr>
        <p:spPr bwMode="auto">
          <a:xfrm>
            <a:off x="1037444" y="1041978"/>
            <a:ext cx="16295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 smtClean="0"/>
              <a:t>Workflow Statistics</a:t>
            </a:r>
            <a:endParaRPr lang="en-US" sz="1200" b="1" dirty="0"/>
          </a:p>
        </p:txBody>
      </p:sp>
      <p:sp>
        <p:nvSpPr>
          <p:cNvPr id="30728" name="TextBox 11"/>
          <p:cNvSpPr txBox="1">
            <a:spLocks noChangeArrowheads="1"/>
          </p:cNvSpPr>
          <p:nvPr/>
        </p:nvSpPr>
        <p:spPr bwMode="auto">
          <a:xfrm>
            <a:off x="6154738" y="4311650"/>
            <a:ext cx="2532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/>
              <a:t>Jobs and Runtime over Time</a:t>
            </a:r>
          </a:p>
        </p:txBody>
      </p:sp>
      <p:sp>
        <p:nvSpPr>
          <p:cNvPr id="30729" name="TextBox 12"/>
          <p:cNvSpPr txBox="1">
            <a:spLocks noChangeArrowheads="1"/>
          </p:cNvSpPr>
          <p:nvPr/>
        </p:nvSpPr>
        <p:spPr bwMode="auto">
          <a:xfrm>
            <a:off x="1797857" y="3844501"/>
            <a:ext cx="1771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/>
              <a:t>Workflow Gantt </a:t>
            </a:r>
            <a:r>
              <a:rPr lang="en-US" sz="1200" b="1" dirty="0" smtClean="0"/>
              <a:t>Chart</a:t>
            </a:r>
          </a:p>
          <a:p>
            <a:pPr eaLnBrk="1" hangingPunct="1"/>
            <a:r>
              <a:rPr lang="en-US" sz="1200" b="1" dirty="0" smtClean="0"/>
              <a:t>And Job Distribution</a:t>
            </a:r>
            <a:endParaRPr lang="en-US" sz="1200" b="1" dirty="0"/>
          </a:p>
        </p:txBody>
      </p:sp>
      <p:pic>
        <p:nvPicPr>
          <p:cNvPr id="4" name="Picture 3" descr="dashboard-hom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23" y="89212"/>
            <a:ext cx="4807021" cy="3491468"/>
          </a:xfrm>
          <a:prstGeom prst="rect">
            <a:avLst/>
          </a:prstGeom>
        </p:spPr>
      </p:pic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4282222" y="256174"/>
            <a:ext cx="21947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 smtClean="0"/>
              <a:t>Workflow Listing Page</a:t>
            </a:r>
          </a:p>
          <a:p>
            <a:pPr eaLnBrk="1" hangingPunct="1"/>
            <a:r>
              <a:rPr lang="en-US" sz="1200" b="1" dirty="0" smtClean="0"/>
              <a:t>Shows Successful, Failed and Running Workflows</a:t>
            </a:r>
            <a:endParaRPr lang="en-US" sz="1200" b="1" dirty="0"/>
          </a:p>
        </p:txBody>
      </p:sp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7100455" y="175430"/>
            <a:ext cx="1988789" cy="866548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   Pegasus    </a:t>
            </a:r>
            <a:b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Dashboard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37972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" y="211138"/>
            <a:ext cx="8978900" cy="727075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 Restructuring to improve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application performance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24225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Each job has scheduling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overhead – need </a:t>
            </a: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to make this overhead worthwhile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Ideally users should run a job on the grid that takes at least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10/30/60/? </a:t>
            </a: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minutes to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execute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  <a:endParaRPr lang="en-US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Box 4106"/>
          <p:cNvSpPr txBox="1">
            <a:spLocks noChangeArrowheads="1"/>
          </p:cNvSpPr>
          <p:nvPr/>
        </p:nvSpPr>
        <p:spPr bwMode="auto">
          <a:xfrm>
            <a:off x="3116199" y="5827082"/>
            <a:ext cx="248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Horizontal </a:t>
            </a:r>
            <a:r>
              <a:rPr lang="en-US" sz="1800" dirty="0">
                <a:solidFill>
                  <a:srgbClr val="FF0000"/>
                </a:solidFill>
              </a:rPr>
              <a:t>clustering</a:t>
            </a: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714386"/>
              </p:ext>
            </p:extLst>
          </p:nvPr>
        </p:nvGraphicFramePr>
        <p:xfrm>
          <a:off x="300301" y="3623300"/>
          <a:ext cx="2343873" cy="227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4" name="Visio" r:id="rId4" imgW="4864100" imgH="4724400" progId="Visio.Drawing.11">
                  <p:embed/>
                </p:oleObj>
              </mc:Choice>
              <mc:Fallback>
                <p:oleObj name="Visio" r:id="rId4" imgW="48641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01" y="3623300"/>
                        <a:ext cx="2343873" cy="2273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8201030"/>
              </p:ext>
            </p:extLst>
          </p:nvPr>
        </p:nvGraphicFramePr>
        <p:xfrm>
          <a:off x="3074559" y="3620888"/>
          <a:ext cx="2482663" cy="216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5" name="Visio" r:id="rId6" imgW="5397500" imgH="4724400" progId="Visio.Drawing.11">
                  <p:embed/>
                </p:oleObj>
              </mc:Choice>
              <mc:Fallback>
                <p:oleObj name="Visio" r:id="rId6" imgW="53975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559" y="3620888"/>
                        <a:ext cx="2482663" cy="2167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033331"/>
              </p:ext>
            </p:extLst>
          </p:nvPr>
        </p:nvGraphicFramePr>
        <p:xfrm>
          <a:off x="5961514" y="3601792"/>
          <a:ext cx="2449873" cy="2179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46" name="Visio" r:id="rId8" imgW="5308600" imgH="4724400" progId="Visio.Drawing.11">
                  <p:embed/>
                </p:oleObj>
              </mc:Choice>
              <mc:Fallback>
                <p:oleObj name="Visio" r:id="rId8" imgW="53086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514" y="3601792"/>
                        <a:ext cx="2449873" cy="2179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4106"/>
          <p:cNvSpPr txBox="1">
            <a:spLocks noChangeArrowheads="1"/>
          </p:cNvSpPr>
          <p:nvPr/>
        </p:nvSpPr>
        <p:spPr bwMode="auto">
          <a:xfrm>
            <a:off x="6013564" y="5843498"/>
            <a:ext cx="248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Label-based clustering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88816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Workflow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Reduction (Data Reuse)</a:t>
            </a:r>
          </a:p>
        </p:txBody>
      </p:sp>
      <p:graphicFrame>
        <p:nvGraphicFramePr>
          <p:cNvPr id="4301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295400" y="1171575"/>
          <a:ext cx="6553200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Visio" r:id="rId4" imgW="7315200" imgH="4914900" progId="Visio.Drawing.11">
                  <p:embed/>
                </p:oleObj>
              </mc:Choice>
              <mc:Fallback>
                <p:oleObj name="Visio" r:id="rId4" imgW="7315200" imgH="491490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171575"/>
                        <a:ext cx="6553200" cy="440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hape 2"/>
          <p:cNvSpPr txBox="1">
            <a:spLocks/>
          </p:cNvSpPr>
          <p:nvPr/>
        </p:nvSpPr>
        <p:spPr bwMode="auto">
          <a:xfrm>
            <a:off x="73024" y="5492005"/>
            <a:ext cx="9070975" cy="99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sz="2000" b="1" dirty="0">
                <a:solidFill>
                  <a:srgbClr val="FFCC00"/>
                </a:solidFill>
                <a:latin typeface="Arial"/>
                <a:cs typeface="Arial"/>
              </a:rPr>
              <a:t>U</a:t>
            </a:r>
            <a:r>
              <a:rPr lang="en-US" sz="2000" b="1" dirty="0" smtClean="0">
                <a:solidFill>
                  <a:srgbClr val="FFCC00"/>
                </a:solidFill>
                <a:latin typeface="Arial"/>
                <a:cs typeface="Arial"/>
              </a:rPr>
              <a:t>seful when you have done a part of computation and then realize the need to change the structure. Re-plan instead of submitting rescue DAG!</a:t>
            </a:r>
            <a:endParaRPr lang="en-US" sz="2000" b="1" dirty="0">
              <a:solidFill>
                <a:srgbClr val="FFCC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713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Problem: Running out of </a:t>
            </a: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180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180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16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16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16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16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b="0" dirty="0" smtClean="0">
                <a:latin typeface="Arial" charset="0"/>
                <a:ea typeface="ＭＳ Ｐゴシック" charset="0"/>
                <a:cs typeface="Arial" charset="0"/>
              </a:rPr>
              <a:t>Add a leaf Cleanup Job </a:t>
            </a:r>
            <a:r>
              <a:rPr lang="en-US" sz="1400" b="0" dirty="0" smtClean="0">
                <a:solidFill>
                  <a:srgbClr val="FFCC00"/>
                </a:solidFill>
                <a:latin typeface="Arial" charset="0"/>
                <a:ea typeface="ＭＳ Ｐゴシック" charset="0"/>
                <a:cs typeface="Arial" charset="0"/>
              </a:rPr>
              <a:t>( Available in 4.4 Release onwards)</a:t>
            </a:r>
            <a:endParaRPr lang="en-US" sz="14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  <a:ea typeface="ＭＳ Ｐゴシック" charset="0"/>
                <a:cs typeface="Arial" charset="0"/>
              </a:rPr>
              <a:t>Interleave </a:t>
            </a:r>
            <a:r>
              <a:rPr lang="en-US" sz="1600" dirty="0">
                <a:latin typeface="Arial" charset="0"/>
                <a:ea typeface="ＭＳ Ｐゴシック" charset="0"/>
                <a:cs typeface="Arial" charset="0"/>
              </a:rPr>
              <a:t>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4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  <a:endParaRPr lang="en-US" sz="140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smtClean="0">
                <a:solidFill>
                  <a:srgbClr val="FFCC00"/>
                </a:solidFill>
                <a:latin typeface="Arial" charset="0"/>
                <a:ea typeface="ＭＳ Ｐゴシック" charset="0"/>
                <a:cs typeface="Arial" charset="0"/>
              </a:rPr>
              <a:t>In 4.6 release, users should be able to specify maximum disk space that should not be exceeded. Pegasus will restructure the workflow </a:t>
            </a:r>
            <a:r>
              <a:rPr lang="en-US" b="0" dirty="0" smtClean="0">
                <a:solidFill>
                  <a:srgbClr val="FFCC00"/>
                </a:solidFill>
                <a:latin typeface="Arial" charset="0"/>
                <a:ea typeface="ＭＳ Ｐゴシック" charset="0"/>
                <a:cs typeface="Arial" charset="0"/>
              </a:rPr>
              <a:t>accordingly.</a:t>
            </a:r>
            <a:endParaRPr lang="en-US" b="0" dirty="0">
              <a:solidFill>
                <a:srgbClr val="FFCC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hape 2"/>
          <p:cNvSpPr txBox="1">
            <a:spLocks/>
          </p:cNvSpPr>
          <p:nvPr/>
        </p:nvSpPr>
        <p:spPr bwMode="auto">
          <a:xfrm>
            <a:off x="73024" y="5584365"/>
            <a:ext cx="9070975" cy="99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sz="2000" b="1" dirty="0" smtClean="0">
                <a:solidFill>
                  <a:srgbClr val="FF0000"/>
                </a:solidFill>
                <a:latin typeface="Arial"/>
                <a:cs typeface="Arial"/>
              </a:rPr>
              <a:t>Real Life Example: Used by a UCLA genomics researcher to delete TB’s of data automatically for long running workflows!!</a:t>
            </a:r>
            <a:endParaRPr lang="en-US" sz="20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619075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016913" y="5666561"/>
            <a:ext cx="5939111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/>
              <a:t>Montage 1 degree workflow run with </a:t>
            </a:r>
            <a:r>
              <a:rPr lang="en-US" sz="1800" b="1" dirty="0" smtClean="0"/>
              <a:t>cleanup</a:t>
            </a:r>
            <a:endParaRPr lang="en-US" sz="1800" b="1" dirty="0"/>
          </a:p>
        </p:txBody>
      </p:sp>
      <p:pic>
        <p:nvPicPr>
          <p:cNvPr id="47106" name="Picture 3" descr="Montage-1-degree-clean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91" y="1659119"/>
            <a:ext cx="7290244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Pegasus-Executable-Workflow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" y="991077"/>
            <a:ext cx="2021789" cy="50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314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2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0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Workflow and Task Notifications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want to be notified at certain points in the workflow or on certain events.</a:t>
            </a:r>
          </a:p>
          <a:p>
            <a:endParaRPr lang="en-US" dirty="0"/>
          </a:p>
          <a:p>
            <a:r>
              <a:rPr lang="en-US" dirty="0"/>
              <a:t>Support for adding </a:t>
            </a:r>
            <a:r>
              <a:rPr lang="en-US" dirty="0" smtClean="0"/>
              <a:t>notification </a:t>
            </a:r>
            <a:r>
              <a:rPr lang="en-US" dirty="0"/>
              <a:t>to w</a:t>
            </a:r>
            <a:r>
              <a:rPr lang="en-US" dirty="0" smtClean="0"/>
              <a:t>orkflow </a:t>
            </a:r>
            <a:r>
              <a:rPr lang="en-US" dirty="0"/>
              <a:t>and </a:t>
            </a:r>
            <a:r>
              <a:rPr lang="en-US" dirty="0" smtClean="0"/>
              <a:t>tasks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Event based callouts </a:t>
            </a:r>
          </a:p>
          <a:p>
            <a:pPr lvl="1"/>
            <a:r>
              <a:rPr lang="en-US" b="0" dirty="0"/>
              <a:t>On Start, On End, On Failure, On Success</a:t>
            </a:r>
          </a:p>
          <a:p>
            <a:pPr lvl="1"/>
            <a:r>
              <a:rPr lang="en-US" b="0" dirty="0"/>
              <a:t>Provided with email and jabber notification scripts</a:t>
            </a:r>
          </a:p>
          <a:p>
            <a:pPr lvl="1"/>
            <a:r>
              <a:rPr lang="en-US" b="0" dirty="0"/>
              <a:t>Can run any user provided </a:t>
            </a:r>
            <a:r>
              <a:rPr lang="en-US" b="0" dirty="0" smtClean="0"/>
              <a:t>scripts</a:t>
            </a:r>
            <a:endParaRPr lang="en-US" b="0" dirty="0"/>
          </a:p>
          <a:p>
            <a:pPr lvl="1"/>
            <a:r>
              <a:rPr lang="en-US" b="0" dirty="0"/>
              <a:t>Defined in the </a:t>
            </a:r>
            <a:r>
              <a:rPr lang="en-US" b="0" dirty="0" smtClean="0"/>
              <a:t>DAX</a:t>
            </a:r>
            <a:endParaRPr lang="en-US" b="0" dirty="0"/>
          </a:p>
          <a:p>
            <a:endParaRPr lang="en-US" dirty="0"/>
          </a:p>
        </p:txBody>
      </p:sp>
      <p:sp>
        <p:nvSpPr>
          <p:cNvPr id="34819" name="Rectangle 6"/>
          <p:cNvSpPr>
            <a:spLocks noChangeArrowheads="1"/>
          </p:cNvSpPr>
          <p:nvPr/>
        </p:nvSpPr>
        <p:spPr bwMode="auto">
          <a:xfrm>
            <a:off x="384175" y="3175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2190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2"/>
          <p:cNvSpPr>
            <a:spLocks noGrp="1"/>
          </p:cNvSpPr>
          <p:nvPr>
            <p:ph type="title"/>
          </p:nvPr>
        </p:nvSpPr>
        <p:spPr>
          <a:xfrm>
            <a:off x="1" y="55563"/>
            <a:ext cx="9144000" cy="655637"/>
          </a:xfrm>
        </p:spPr>
        <p:txBody>
          <a:bodyPr/>
          <a:lstStyle/>
          <a:p>
            <a:pPr algn="ctr"/>
            <a:r>
              <a:rPr lang="en-US" sz="2400" dirty="0" smtClean="0">
                <a:latin typeface="Arial" charset="0"/>
              </a:rPr>
              <a:t>Data Management - General </a:t>
            </a:r>
            <a:r>
              <a:rPr lang="en-US" sz="2400" dirty="0">
                <a:latin typeface="Arial" charset="0"/>
              </a:rPr>
              <a:t>Workflow Execution Model</a:t>
            </a:r>
            <a:endParaRPr lang="en-US" sz="2000" dirty="0">
              <a:latin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49275" y="5524500"/>
            <a:ext cx="8042275" cy="696913"/>
          </a:xfrm>
        </p:spPr>
        <p:txBody>
          <a:bodyPr/>
          <a:lstStyle/>
          <a:p>
            <a:pPr>
              <a:defRPr/>
            </a:pPr>
            <a:r>
              <a:rPr lang="en-US" sz="1800" dirty="0" smtClean="0">
                <a:solidFill>
                  <a:srgbClr val="606060"/>
                </a:solidFill>
                <a:cs typeface="+mn-cs"/>
              </a:rPr>
              <a:t>Input Data Site, Compute Site and Output Data Sites can be co-located</a:t>
            </a:r>
          </a:p>
          <a:p>
            <a:pPr lvl="1">
              <a:defRPr/>
            </a:pPr>
            <a:r>
              <a:rPr lang="en-US" sz="1400" dirty="0" smtClean="0"/>
              <a:t>Example: Input data is already present on the compute site.</a:t>
            </a:r>
            <a:endParaRPr lang="en-US" sz="1400" dirty="0"/>
          </a:p>
        </p:txBody>
      </p:sp>
      <p:pic>
        <p:nvPicPr>
          <p:cNvPr id="16387" name="Picture 1" descr="WorkflowExecutionMod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711200"/>
            <a:ext cx="5994400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6330950" y="809625"/>
            <a:ext cx="2644775" cy="42989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800" dirty="0" smtClean="0">
                <a:solidFill>
                  <a:srgbClr val="606060"/>
                </a:solidFill>
                <a:cs typeface="+mn-cs"/>
              </a:rPr>
              <a:t>Most of the tasks in scientific workflow applications require POSIX file semantics</a:t>
            </a:r>
          </a:p>
          <a:p>
            <a:pPr lvl="1">
              <a:defRPr/>
            </a:pPr>
            <a:r>
              <a:rPr lang="en-US" sz="1400" dirty="0" smtClean="0"/>
              <a:t>Each task in the workflow opens one or more input files</a:t>
            </a:r>
          </a:p>
          <a:p>
            <a:pPr lvl="1">
              <a:defRPr/>
            </a:pPr>
            <a:r>
              <a:rPr lang="en-US" sz="1400" dirty="0" smtClean="0"/>
              <a:t>Read or write a portion of it and then close the file.</a:t>
            </a:r>
          </a:p>
          <a:p>
            <a:pPr>
              <a:defRPr/>
            </a:pPr>
            <a:r>
              <a:rPr lang="en-US" sz="1800" dirty="0" smtClean="0">
                <a:solidFill>
                  <a:srgbClr val="FF0000"/>
                </a:solidFill>
              </a:rPr>
              <a:t>Data Staging Site can be the shared filesystem on the compute cluster!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Pegasus view a compute resource 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6434"/>
            <a:ext cx="8229600" cy="4957763"/>
          </a:xfrm>
        </p:spPr>
        <p:txBody>
          <a:bodyPr>
            <a:normAutofit/>
          </a:bodyPr>
          <a:lstStyle/>
          <a:p>
            <a:r>
              <a:rPr lang="en-US" sz="2000" b="0" dirty="0" smtClean="0"/>
              <a:t>For Pegasus a compute resource or a site is associated with the following</a:t>
            </a:r>
          </a:p>
          <a:p>
            <a:pPr lvl="1"/>
            <a:r>
              <a:rPr lang="en-US" sz="1600" b="0" dirty="0" smtClean="0"/>
              <a:t>An entry point or a scheduler contact to submit jobs to </a:t>
            </a:r>
            <a:r>
              <a:rPr lang="en-US" sz="1600" b="0" dirty="0" err="1" smtClean="0"/>
              <a:t>e.g</a:t>
            </a:r>
            <a:r>
              <a:rPr lang="en-US" sz="1600" b="0" dirty="0" smtClean="0"/>
              <a:t> PBS/LSF/Condor</a:t>
            </a:r>
          </a:p>
          <a:p>
            <a:pPr lvl="1"/>
            <a:r>
              <a:rPr lang="en-US" sz="1600" b="0" dirty="0" smtClean="0"/>
              <a:t>File servers to stage data to the cluster</a:t>
            </a:r>
          </a:p>
          <a:p>
            <a:pPr lvl="1"/>
            <a:r>
              <a:rPr lang="en-US" sz="1600" b="0" dirty="0" smtClean="0"/>
              <a:t>Different types of directories on the site</a:t>
            </a:r>
          </a:p>
          <a:p>
            <a:pPr lvl="2"/>
            <a:r>
              <a:rPr lang="en-US" sz="1400" b="0" dirty="0" smtClean="0"/>
              <a:t>Shared-scratch  - shared across all the worker nodes in the site</a:t>
            </a:r>
          </a:p>
          <a:p>
            <a:pPr lvl="2"/>
            <a:r>
              <a:rPr lang="en-US" sz="1400" b="0" dirty="0" smtClean="0"/>
              <a:t>Local – a directory/filesystem local to the node where a job executes</a:t>
            </a:r>
          </a:p>
          <a:p>
            <a:pPr lvl="1"/>
            <a:r>
              <a:rPr lang="en-US" b="0" dirty="0" smtClean="0"/>
              <a:t>Site </a:t>
            </a:r>
            <a:r>
              <a:rPr lang="en-US" b="0" dirty="0"/>
              <a:t>wide information like environment variables to be set when a job is run.</a:t>
            </a:r>
          </a:p>
          <a:p>
            <a:pPr lvl="1"/>
            <a:endParaRPr lang="en-US" b="0" dirty="0"/>
          </a:p>
        </p:txBody>
      </p:sp>
      <p:pic>
        <p:nvPicPr>
          <p:cNvPr id="4" name="Picture 3" descr="OSG-SharedF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039" y="3415090"/>
            <a:ext cx="4950580" cy="27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6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41620"/>
            <a:ext cx="8229600" cy="72707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Supported Data Staging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Approaches - 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22346"/>
            <a:ext cx="4961797" cy="1890166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2000" b="0" dirty="0" smtClean="0">
                <a:latin typeface="Helvetica" charset="0"/>
              </a:rPr>
              <a:t>Worker </a:t>
            </a:r>
            <a:r>
              <a:rPr lang="en-US" sz="2000" b="0" dirty="0">
                <a:latin typeface="Helvetica" charset="0"/>
              </a:rPr>
              <a:t>nodes and the head node have a shared filesystem, usually a parallel filesystem with great </a:t>
            </a:r>
            <a:r>
              <a:rPr lang="en-US" sz="2000" b="0" dirty="0" smtClean="0">
                <a:latin typeface="Helvetica" charset="0"/>
              </a:rPr>
              <a:t>I/</a:t>
            </a:r>
            <a:r>
              <a:rPr lang="en-US" sz="2000" b="0" dirty="0">
                <a:latin typeface="Helvetica" charset="0"/>
              </a:rPr>
              <a:t>O characteristics</a:t>
            </a:r>
          </a:p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Can leverage symlinking against existing </a:t>
            </a:r>
            <a:r>
              <a:rPr lang="en-US" sz="2000" b="0" dirty="0" smtClean="0">
                <a:latin typeface="Helvetica" charset="0"/>
              </a:rPr>
              <a:t>datasets</a:t>
            </a:r>
          </a:p>
          <a:p>
            <a:pPr eaLnBrk="1" hangingPunct="1">
              <a:defRPr/>
            </a:pPr>
            <a:r>
              <a:rPr lang="en-US" sz="2000" b="0" dirty="0" smtClean="0">
                <a:latin typeface="Helvetica" charset="0"/>
              </a:rPr>
              <a:t>Staging site is the </a:t>
            </a:r>
            <a:r>
              <a:rPr lang="en-US" sz="2000" b="0" dirty="0" smtClean="0">
                <a:solidFill>
                  <a:srgbClr val="FF0000"/>
                </a:solidFill>
                <a:latin typeface="Helvetica" charset="0"/>
              </a:rPr>
              <a:t>shared-</a:t>
            </a:r>
            <a:r>
              <a:rPr lang="en-US" sz="2000" b="0" dirty="0" err="1" smtClean="0">
                <a:solidFill>
                  <a:srgbClr val="FF0000"/>
                </a:solidFill>
                <a:latin typeface="Helvetica" charset="0"/>
              </a:rPr>
              <a:t>fs</a:t>
            </a:r>
            <a:r>
              <a:rPr lang="en-US" sz="2000" b="0" dirty="0">
                <a:solidFill>
                  <a:srgbClr val="FF0000"/>
                </a:solidFill>
                <a:latin typeface="Helvetica" charset="0"/>
              </a:rPr>
              <a:t>.</a:t>
            </a:r>
            <a:endParaRPr lang="en-US" sz="2000" b="0" dirty="0">
              <a:solidFill>
                <a:srgbClr val="FFCC00"/>
              </a:solidFill>
              <a:latin typeface="Helvetica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453192" y="1203275"/>
            <a:ext cx="3553895" cy="1662445"/>
            <a:chOff x="5453192" y="1203275"/>
            <a:chExt cx="3553895" cy="1662445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558533" y="1657787"/>
              <a:ext cx="990600" cy="685800"/>
            </a:xfrm>
            <a:prstGeom prst="rect">
              <a:avLst/>
            </a:prstGeom>
            <a:solidFill>
              <a:srgbClr val="FFFF8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Submit</a:t>
              </a:r>
            </a:p>
            <a:p>
              <a:pPr algn="ctr">
                <a:defRPr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Host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7083604" y="1203275"/>
              <a:ext cx="1923483" cy="1662445"/>
            </a:xfrm>
            <a:prstGeom prst="rect">
              <a:avLst/>
            </a:prstGeom>
            <a:solidFill>
              <a:srgbClr val="FFFF8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b"/>
            <a:lstStyle/>
            <a:p>
              <a:pPr algn="ctr">
                <a:defRPr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Compute Site</a:t>
              </a:r>
            </a:p>
          </p:txBody>
        </p:sp>
        <p:sp>
          <p:nvSpPr>
            <p:cNvPr id="18" name="Can 9"/>
            <p:cNvSpPr>
              <a:spLocks noChangeArrowheads="1"/>
            </p:cNvSpPr>
            <p:nvPr/>
          </p:nvSpPr>
          <p:spPr bwMode="auto">
            <a:xfrm>
              <a:off x="7998005" y="1650463"/>
              <a:ext cx="914400" cy="685800"/>
            </a:xfrm>
            <a:prstGeom prst="can">
              <a:avLst>
                <a:gd name="adj" fmla="val 2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Shared</a:t>
              </a:r>
            </a:p>
            <a:p>
              <a:r>
                <a:rPr lang="en-US" sz="1600" dirty="0">
                  <a:solidFill>
                    <a:srgbClr val="FFFFFF"/>
                  </a:solidFill>
                </a:rPr>
                <a:t>FS</a:t>
              </a:r>
            </a:p>
          </p:txBody>
        </p:sp>
        <p:sp>
          <p:nvSpPr>
            <p:cNvPr id="19" name="Rectangle 10"/>
            <p:cNvSpPr>
              <a:spLocks noChangeArrowheads="1"/>
            </p:cNvSpPr>
            <p:nvPr/>
          </p:nvSpPr>
          <p:spPr bwMode="auto">
            <a:xfrm>
              <a:off x="7236005" y="1459963"/>
              <a:ext cx="457200" cy="3810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WN</a:t>
              </a:r>
            </a:p>
          </p:txBody>
        </p:sp>
        <p:sp>
          <p:nvSpPr>
            <p:cNvPr id="20" name="Rectangle 11"/>
            <p:cNvSpPr>
              <a:spLocks noChangeArrowheads="1"/>
            </p:cNvSpPr>
            <p:nvPr/>
          </p:nvSpPr>
          <p:spPr bwMode="auto">
            <a:xfrm>
              <a:off x="7236005" y="1965276"/>
              <a:ext cx="457200" cy="3810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WN</a:t>
              </a:r>
            </a:p>
          </p:txBody>
        </p:sp>
        <p:cxnSp>
          <p:nvCxnSpPr>
            <p:cNvPr id="21" name="Straight Arrow Connector 13"/>
            <p:cNvCxnSpPr>
              <a:cxnSpLocks noChangeShapeType="1"/>
              <a:stCxn id="19" idx="3"/>
            </p:cNvCxnSpPr>
            <p:nvPr/>
          </p:nvCxnSpPr>
          <p:spPr bwMode="auto">
            <a:xfrm>
              <a:off x="7693205" y="1650463"/>
              <a:ext cx="304800" cy="23861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cxnSp>
          <p:nvCxnSpPr>
            <p:cNvPr id="22" name="Straight Arrow Connector 16"/>
            <p:cNvCxnSpPr>
              <a:cxnSpLocks noChangeShapeType="1"/>
              <a:stCxn id="18" idx="2"/>
              <a:endCxn id="20" idx="3"/>
            </p:cNvCxnSpPr>
            <p:nvPr/>
          </p:nvCxnSpPr>
          <p:spPr bwMode="auto">
            <a:xfrm flipH="1">
              <a:off x="7693205" y="1993363"/>
              <a:ext cx="304800" cy="16241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cxnSp>
          <p:nvCxnSpPr>
            <p:cNvPr id="23" name="Straight Arrow Connector 22"/>
            <p:cNvCxnSpPr>
              <a:cxnSpLocks noChangeShapeType="1"/>
              <a:stCxn id="16" idx="3"/>
              <a:endCxn id="20" idx="1"/>
            </p:cNvCxnSpPr>
            <p:nvPr/>
          </p:nvCxnSpPr>
          <p:spPr bwMode="auto">
            <a:xfrm>
              <a:off x="6549133" y="2000687"/>
              <a:ext cx="686872" cy="1550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24" name="Straight Arrow Connector 26"/>
            <p:cNvCxnSpPr>
              <a:cxnSpLocks noChangeShapeType="1"/>
              <a:stCxn id="16" idx="3"/>
              <a:endCxn id="19" idx="1"/>
            </p:cNvCxnSpPr>
            <p:nvPr/>
          </p:nvCxnSpPr>
          <p:spPr bwMode="auto">
            <a:xfrm flipV="1">
              <a:off x="6549133" y="1650463"/>
              <a:ext cx="686872" cy="3502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25" name="TextBox 24"/>
            <p:cNvSpPr txBox="1"/>
            <p:nvPr/>
          </p:nvSpPr>
          <p:spPr bwMode="auto">
            <a:xfrm>
              <a:off x="5453192" y="2296305"/>
              <a:ext cx="129930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1" noProof="0" dirty="0" err="1" smtClean="0">
                  <a:latin typeface="Arial" pitchFamily="34" charset="0"/>
                  <a:ea typeface="+mj-ea"/>
                  <a:cs typeface="Arial" pitchFamily="34" charset="0"/>
                </a:rPr>
                <a:t>hpc</a:t>
              </a:r>
              <a:r>
                <a:rPr lang="en-US" sz="1400" b="1" noProof="0" dirty="0" smtClean="0">
                  <a:latin typeface="Arial" pitchFamily="34" charset="0"/>
                  <a:ea typeface="+mj-ea"/>
                  <a:cs typeface="Arial" pitchFamily="34" charset="0"/>
                </a:rPr>
                <a:t>-pegasus</a:t>
              </a:r>
              <a:endPara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77830" name="TextBox 77829"/>
          <p:cNvSpPr txBox="1"/>
          <p:nvPr/>
        </p:nvSpPr>
        <p:spPr bwMode="auto">
          <a:xfrm>
            <a:off x="198086" y="822236"/>
            <a:ext cx="7782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Helvetica" charset="0"/>
              </a:rPr>
              <a:t>Shared Filesystem setup (typical of XSEDE and HPC sites)</a:t>
            </a:r>
            <a:endParaRPr lang="en-US" sz="2000" b="1" dirty="0">
              <a:latin typeface="Helvetica" charset="0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198086" y="3364481"/>
            <a:ext cx="89459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Helvetica" charset="0"/>
              </a:rPr>
              <a:t>Non-shared </a:t>
            </a:r>
            <a:r>
              <a:rPr lang="en-US" sz="2000" b="1" dirty="0">
                <a:latin typeface="Helvetica" charset="0"/>
              </a:rPr>
              <a:t>filesystem setup </a:t>
            </a:r>
            <a:r>
              <a:rPr lang="en-US" sz="2000" b="1" dirty="0" smtClean="0">
                <a:latin typeface="Helvetica" charset="0"/>
              </a:rPr>
              <a:t>with staging site (typical of OSG and EC 2)</a:t>
            </a:r>
            <a:endParaRPr lang="en-US" sz="2000" b="1" dirty="0">
              <a:latin typeface="Helvetica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457199" y="3879687"/>
            <a:ext cx="4995993" cy="189016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Worker nodes don’t share a filesystem.</a:t>
            </a:r>
          </a:p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Data is pulled from / pushed to the existing storage element</a:t>
            </a:r>
            <a:r>
              <a:rPr lang="en-US" sz="2000" b="0" dirty="0" smtClean="0">
                <a:latin typeface="Helvetica" charset="0"/>
              </a:rPr>
              <a:t>.</a:t>
            </a:r>
          </a:p>
          <a:p>
            <a:pPr eaLnBrk="1" hangingPunct="1">
              <a:defRPr/>
            </a:pPr>
            <a:r>
              <a:rPr lang="en-US" sz="2000" b="0" dirty="0" smtClean="0">
                <a:latin typeface="Helvetica" charset="0"/>
              </a:rPr>
              <a:t>A separate staging site such as </a:t>
            </a:r>
            <a:r>
              <a:rPr lang="en-US" sz="2000" b="0" dirty="0" smtClean="0">
                <a:solidFill>
                  <a:srgbClr val="FF0000"/>
                </a:solidFill>
                <a:latin typeface="Helvetica" charset="0"/>
              </a:rPr>
              <a:t>S3</a:t>
            </a:r>
            <a:r>
              <a:rPr lang="en-US" sz="2000" b="0" dirty="0" smtClean="0">
                <a:solidFill>
                  <a:srgbClr val="FFCC00"/>
                </a:solidFill>
                <a:latin typeface="Helvetica" charset="0"/>
              </a:rPr>
              <a:t>.</a:t>
            </a:r>
            <a:endParaRPr lang="en-US" sz="2000" b="0" dirty="0">
              <a:solidFill>
                <a:srgbClr val="FFCC00"/>
              </a:solidFill>
              <a:latin typeface="Helvetica" charset="0"/>
            </a:endParaRPr>
          </a:p>
          <a:p>
            <a:pPr eaLnBrk="1" hangingPunct="1">
              <a:defRPr/>
            </a:pPr>
            <a:endParaRPr lang="en-US" sz="2000" b="0" dirty="0">
              <a:latin typeface="Helvetica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418996" y="3879687"/>
            <a:ext cx="3926003" cy="1701859"/>
            <a:chOff x="5418996" y="3879687"/>
            <a:chExt cx="3926003" cy="1701859"/>
          </a:xfrm>
        </p:grpSpPr>
        <p:sp>
          <p:nvSpPr>
            <p:cNvPr id="45" name="Rectangle 44"/>
            <p:cNvSpPr/>
            <p:nvPr/>
          </p:nvSpPr>
          <p:spPr bwMode="auto">
            <a:xfrm>
              <a:off x="6641709" y="3879687"/>
              <a:ext cx="1338528" cy="1514030"/>
            </a:xfrm>
            <a:prstGeom prst="rect">
              <a:avLst/>
            </a:prstGeom>
            <a:solidFill>
              <a:srgbClr val="FFFF8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b"/>
            <a:lstStyle/>
            <a:p>
              <a:pPr algn="ctr">
                <a:defRPr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Compute Site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418996" y="4278992"/>
              <a:ext cx="990600" cy="685800"/>
            </a:xfrm>
            <a:prstGeom prst="rect">
              <a:avLst/>
            </a:prstGeom>
            <a:solidFill>
              <a:srgbClr val="FFFF8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Submit</a:t>
              </a:r>
            </a:p>
            <a:p>
              <a:pPr algn="ctr">
                <a:defRPr/>
              </a:pPr>
              <a:r>
                <a:rPr lang="en-US" sz="1600" dirty="0">
                  <a:ea typeface="ＭＳ Ｐゴシック" charset="-128"/>
                  <a:cs typeface="ＭＳ Ｐゴシック" charset="-128"/>
                </a:rPr>
                <a:t>Host</a:t>
              </a:r>
            </a:p>
          </p:txBody>
        </p:sp>
        <p:sp>
          <p:nvSpPr>
            <p:cNvPr id="46" name="Can 9"/>
            <p:cNvSpPr>
              <a:spLocks noChangeArrowheads="1"/>
            </p:cNvSpPr>
            <p:nvPr/>
          </p:nvSpPr>
          <p:spPr bwMode="auto">
            <a:xfrm>
              <a:off x="8092687" y="4340873"/>
              <a:ext cx="914400" cy="685800"/>
            </a:xfrm>
            <a:prstGeom prst="can">
              <a:avLst>
                <a:gd name="adj" fmla="val 25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Staging</a:t>
              </a:r>
            </a:p>
            <a:p>
              <a:pPr algn="ctr"/>
              <a:r>
                <a:rPr lang="en-US" sz="1600" dirty="0" smtClean="0">
                  <a:solidFill>
                    <a:srgbClr val="FFFFFF"/>
                  </a:solidFill>
                </a:rPr>
                <a:t>Site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47" name="Rectangle 10"/>
            <p:cNvSpPr>
              <a:spLocks noChangeArrowheads="1"/>
            </p:cNvSpPr>
            <p:nvPr/>
          </p:nvSpPr>
          <p:spPr bwMode="auto">
            <a:xfrm>
              <a:off x="7073164" y="4151074"/>
              <a:ext cx="457200" cy="3810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WN</a:t>
              </a:r>
            </a:p>
          </p:txBody>
        </p:sp>
        <p:sp>
          <p:nvSpPr>
            <p:cNvPr id="48" name="Rectangle 11"/>
            <p:cNvSpPr>
              <a:spLocks noChangeArrowheads="1"/>
            </p:cNvSpPr>
            <p:nvPr/>
          </p:nvSpPr>
          <p:spPr bwMode="auto">
            <a:xfrm>
              <a:off x="7073164" y="4656387"/>
              <a:ext cx="457200" cy="381000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WN</a:t>
              </a:r>
            </a:p>
          </p:txBody>
        </p:sp>
        <p:cxnSp>
          <p:nvCxnSpPr>
            <p:cNvPr id="49" name="Straight Arrow Connector 13"/>
            <p:cNvCxnSpPr>
              <a:cxnSpLocks noChangeShapeType="1"/>
              <a:stCxn id="47" idx="3"/>
            </p:cNvCxnSpPr>
            <p:nvPr/>
          </p:nvCxnSpPr>
          <p:spPr bwMode="auto">
            <a:xfrm>
              <a:off x="7530364" y="4341574"/>
              <a:ext cx="562323" cy="1905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cxnSp>
          <p:nvCxnSpPr>
            <p:cNvPr id="50" name="Straight Arrow Connector 16"/>
            <p:cNvCxnSpPr>
              <a:cxnSpLocks noChangeShapeType="1"/>
              <a:endCxn id="48" idx="3"/>
            </p:cNvCxnSpPr>
            <p:nvPr/>
          </p:nvCxnSpPr>
          <p:spPr bwMode="auto">
            <a:xfrm flipH="1">
              <a:off x="7530364" y="4846887"/>
              <a:ext cx="562323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cxnSp>
          <p:nvCxnSpPr>
            <p:cNvPr id="51" name="Straight Arrow Connector 50"/>
            <p:cNvCxnSpPr>
              <a:cxnSpLocks noChangeShapeType="1"/>
              <a:stCxn id="44" idx="3"/>
              <a:endCxn id="48" idx="1"/>
            </p:cNvCxnSpPr>
            <p:nvPr/>
          </p:nvCxnSpPr>
          <p:spPr bwMode="auto">
            <a:xfrm>
              <a:off x="6409596" y="4621892"/>
              <a:ext cx="663568" cy="2249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52" name="Straight Arrow Connector 26"/>
            <p:cNvCxnSpPr>
              <a:cxnSpLocks noChangeShapeType="1"/>
              <a:stCxn id="44" idx="3"/>
              <a:endCxn id="47" idx="1"/>
            </p:cNvCxnSpPr>
            <p:nvPr/>
          </p:nvCxnSpPr>
          <p:spPr bwMode="auto">
            <a:xfrm flipV="1">
              <a:off x="6409596" y="4341574"/>
              <a:ext cx="663568" cy="2803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65" name="TextBox 64"/>
            <p:cNvSpPr txBox="1"/>
            <p:nvPr/>
          </p:nvSpPr>
          <p:spPr bwMode="auto">
            <a:xfrm>
              <a:off x="7765281" y="4996770"/>
              <a:ext cx="1579718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>
                  <a:latin typeface="Arial" pitchFamily="34" charset="0"/>
                  <a:ea typeface="+mj-ea"/>
                  <a:cs typeface="Arial" pitchFamily="34" charset="0"/>
                </a:rPr>
                <a:t>Amazon </a:t>
              </a:r>
            </a:p>
            <a:p>
              <a:pPr marL="0" marR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 smtClean="0">
                  <a:latin typeface="Arial" pitchFamily="34" charset="0"/>
                  <a:ea typeface="+mj-ea"/>
                  <a:cs typeface="Arial" pitchFamily="34" charset="0"/>
                </a:rPr>
                <a:t>EC2 with S3</a:t>
              </a:r>
              <a:endPara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66696" y="5581546"/>
            <a:ext cx="1447800" cy="584200"/>
            <a:chOff x="6066696" y="5581546"/>
            <a:chExt cx="1447800" cy="584200"/>
          </a:xfrm>
        </p:grpSpPr>
        <p:cxnSp>
          <p:nvCxnSpPr>
            <p:cNvPr id="66" name="Straight Arrow Connector 34"/>
            <p:cNvCxnSpPr>
              <a:cxnSpLocks noChangeShapeType="1"/>
            </p:cNvCxnSpPr>
            <p:nvPr/>
          </p:nvCxnSpPr>
          <p:spPr bwMode="auto">
            <a:xfrm>
              <a:off x="6828696" y="5802209"/>
              <a:ext cx="685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67" name="Straight Arrow Connector 36"/>
            <p:cNvCxnSpPr>
              <a:cxnSpLocks noChangeShapeType="1"/>
            </p:cNvCxnSpPr>
            <p:nvPr/>
          </p:nvCxnSpPr>
          <p:spPr bwMode="auto">
            <a:xfrm>
              <a:off x="6828696" y="6030809"/>
              <a:ext cx="685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68" name="TextBox 40"/>
            <p:cNvSpPr txBox="1">
              <a:spLocks noChangeArrowheads="1"/>
            </p:cNvSpPr>
            <p:nvPr/>
          </p:nvSpPr>
          <p:spPr bwMode="auto">
            <a:xfrm>
              <a:off x="6066696" y="5581546"/>
              <a:ext cx="6858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 dirty="0"/>
                <a:t>Jobs</a:t>
              </a:r>
            </a:p>
            <a:p>
              <a:pPr algn="r"/>
              <a:r>
                <a:rPr lang="en-US" sz="1600" dirty="0"/>
                <a:t>Data</a:t>
              </a: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7758378" y="1111047"/>
            <a:ext cx="1385622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latin typeface="Arial" pitchFamily="34" charset="0"/>
                <a:ea typeface="+mj-ea"/>
                <a:cs typeface="Arial" pitchFamily="34" charset="0"/>
              </a:rPr>
              <a:t>USC HPCC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31512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41620"/>
            <a:ext cx="8229600" cy="727075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Supported Data Staging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Approaches - II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22346"/>
            <a:ext cx="4961797" cy="1890166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Worker nodes don’t share a filesystem</a:t>
            </a:r>
          </a:p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Symlink against datasets available locally</a:t>
            </a:r>
          </a:p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Data is pulled from / pushed to the submit host via Condor file </a:t>
            </a:r>
            <a:r>
              <a:rPr lang="en-US" sz="2000" b="0" dirty="0" smtClean="0">
                <a:latin typeface="Helvetica" charset="0"/>
              </a:rPr>
              <a:t>transfers</a:t>
            </a:r>
          </a:p>
          <a:p>
            <a:pPr eaLnBrk="1" hangingPunct="1">
              <a:defRPr/>
            </a:pPr>
            <a:r>
              <a:rPr lang="en-US" sz="2000" b="0" dirty="0">
                <a:latin typeface="Helvetica" charset="0"/>
              </a:rPr>
              <a:t>Staging site is the </a:t>
            </a:r>
            <a:r>
              <a:rPr lang="en-US" sz="2000" b="0" dirty="0" smtClean="0">
                <a:solidFill>
                  <a:srgbClr val="FF0000"/>
                </a:solidFill>
                <a:latin typeface="Helvetica" charset="0"/>
              </a:rPr>
              <a:t>submit host.</a:t>
            </a:r>
            <a:endParaRPr lang="en-US" sz="2000" b="0" dirty="0">
              <a:solidFill>
                <a:srgbClr val="FFCC00"/>
              </a:solidFill>
              <a:latin typeface="Helvetica" charset="0"/>
            </a:endParaRPr>
          </a:p>
          <a:p>
            <a:pPr eaLnBrk="1" hangingPunct="1">
              <a:defRPr/>
            </a:pPr>
            <a:endParaRPr lang="en-US" sz="2000" b="0" dirty="0">
              <a:latin typeface="Helvetica" charset="0"/>
            </a:endParaRPr>
          </a:p>
        </p:txBody>
      </p:sp>
      <p:sp>
        <p:nvSpPr>
          <p:cNvPr id="5" name="Shape 2"/>
          <p:cNvSpPr txBox="1">
            <a:spLocks/>
          </p:cNvSpPr>
          <p:nvPr/>
        </p:nvSpPr>
        <p:spPr bwMode="auto">
          <a:xfrm>
            <a:off x="3125880" y="4112761"/>
            <a:ext cx="5799643" cy="123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sz="2000" b="1" dirty="0" smtClean="0">
                <a:solidFill>
                  <a:srgbClr val="FFCC00"/>
                </a:solidFill>
                <a:latin typeface="Arial"/>
                <a:cs typeface="Arial"/>
              </a:rPr>
              <a:t>Using Pegasus allows you to move from one deployment to another without changing the workflow description!</a:t>
            </a:r>
            <a:endParaRPr lang="en-US" sz="2000" b="1" dirty="0">
              <a:solidFill>
                <a:srgbClr val="FFCC00"/>
              </a:solidFill>
              <a:latin typeface="Arial"/>
              <a:cs typeface="Arial"/>
            </a:endParaRPr>
          </a:p>
        </p:txBody>
      </p:sp>
      <p:sp>
        <p:nvSpPr>
          <p:cNvPr id="77830" name="TextBox 77829"/>
          <p:cNvSpPr txBox="1"/>
          <p:nvPr/>
        </p:nvSpPr>
        <p:spPr bwMode="auto">
          <a:xfrm>
            <a:off x="198086" y="822236"/>
            <a:ext cx="77821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latin typeface="Helvetica" charset="0"/>
              </a:rPr>
              <a:t>Condor IO ( Typical of large Condor Pools like CHTC)</a:t>
            </a:r>
          </a:p>
        </p:txBody>
      </p:sp>
      <p:sp>
        <p:nvSpPr>
          <p:cNvPr id="42" name="TextBox 41"/>
          <p:cNvSpPr txBox="1"/>
          <p:nvPr/>
        </p:nvSpPr>
        <p:spPr bwMode="auto">
          <a:xfrm>
            <a:off x="198086" y="3364481"/>
            <a:ext cx="522091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Helvetica" charset="0"/>
              </a:rPr>
              <a:t>Supported Transfer Protocols</a:t>
            </a:r>
            <a:endParaRPr lang="en-US" sz="2000" b="1" dirty="0">
              <a:latin typeface="Helvetica" charset="0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609600" y="3879686"/>
            <a:ext cx="2757862" cy="22603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HTTP</a:t>
            </a:r>
          </a:p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SCP</a:t>
            </a:r>
          </a:p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GridFTP</a:t>
            </a:r>
          </a:p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IRODS</a:t>
            </a:r>
          </a:p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S3</a:t>
            </a:r>
          </a:p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Condor File IO</a:t>
            </a:r>
          </a:p>
          <a:p>
            <a:pPr eaLnBrk="1" hangingPunct="1">
              <a:defRPr/>
            </a:pPr>
            <a:r>
              <a:rPr lang="en-US" sz="1600" b="0" dirty="0" smtClean="0">
                <a:latin typeface="Helvetica" charset="0"/>
              </a:rPr>
              <a:t>File Copy</a:t>
            </a:r>
            <a:endParaRPr lang="en-US" sz="1600" b="0" dirty="0">
              <a:latin typeface="Helvetica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162799" y="766868"/>
            <a:ext cx="1524000" cy="1371600"/>
          </a:xfrm>
          <a:prstGeom prst="rect">
            <a:avLst/>
          </a:prstGeom>
          <a:solidFill>
            <a:srgbClr val="FFFF8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/>
          <a:lstStyle/>
          <a:p>
            <a:pPr algn="ctr">
              <a:defRPr/>
            </a:pPr>
            <a:r>
              <a:rPr lang="en-US" sz="1600" dirty="0">
                <a:ea typeface="ＭＳ Ｐゴシック" charset="-128"/>
                <a:cs typeface="ＭＳ Ｐゴシック" charset="-128"/>
              </a:rPr>
              <a:t>Submit</a:t>
            </a:r>
          </a:p>
          <a:p>
            <a:pPr algn="ctr">
              <a:defRPr/>
            </a:pPr>
            <a:r>
              <a:rPr lang="en-US" sz="1600" dirty="0">
                <a:ea typeface="ＭＳ Ｐゴシック" charset="-128"/>
                <a:cs typeface="ＭＳ Ｐゴシック" charset="-128"/>
              </a:rPr>
              <a:t>Host</a:t>
            </a:r>
          </a:p>
        </p:txBody>
      </p:sp>
      <p:sp>
        <p:nvSpPr>
          <p:cNvPr id="32" name="Can 7"/>
          <p:cNvSpPr>
            <a:spLocks noChangeArrowheads="1"/>
          </p:cNvSpPr>
          <p:nvPr/>
        </p:nvSpPr>
        <p:spPr bwMode="auto">
          <a:xfrm>
            <a:off x="7467599" y="1376468"/>
            <a:ext cx="838200" cy="533400"/>
          </a:xfrm>
          <a:prstGeom prst="can">
            <a:avLst>
              <a:gd name="adj" fmla="val 25000"/>
            </a:avLst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Local FS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162799" y="2464090"/>
            <a:ext cx="1524000" cy="990600"/>
          </a:xfrm>
          <a:prstGeom prst="rect">
            <a:avLst/>
          </a:prstGeom>
          <a:solidFill>
            <a:srgbClr val="FFFF8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b"/>
          <a:lstStyle/>
          <a:p>
            <a:pPr algn="ctr">
              <a:defRPr/>
            </a:pPr>
            <a:r>
              <a:rPr lang="en-US" sz="1600" dirty="0">
                <a:ea typeface="ＭＳ Ｐゴシック" charset="-128"/>
                <a:cs typeface="ＭＳ Ｐゴシック" charset="-128"/>
              </a:rPr>
              <a:t>Compute Site</a:t>
            </a: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7335837" y="2671868"/>
            <a:ext cx="457200" cy="381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WN</a:t>
            </a: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8021637" y="2671868"/>
            <a:ext cx="457200" cy="381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FFFFFF"/>
                </a:solidFill>
              </a:rPr>
              <a:t>WN</a:t>
            </a:r>
          </a:p>
        </p:txBody>
      </p:sp>
      <p:cxnSp>
        <p:nvCxnSpPr>
          <p:cNvPr id="36" name="Straight Arrow Connector 48"/>
          <p:cNvCxnSpPr>
            <a:cxnSpLocks noChangeShapeType="1"/>
          </p:cNvCxnSpPr>
          <p:nvPr/>
        </p:nvCxnSpPr>
        <p:spPr bwMode="auto">
          <a:xfrm>
            <a:off x="7716837" y="1909868"/>
            <a:ext cx="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</p:spPr>
      </p:cxnSp>
      <p:cxnSp>
        <p:nvCxnSpPr>
          <p:cNvPr id="37" name="Straight Arrow Connector 51"/>
          <p:cNvCxnSpPr>
            <a:cxnSpLocks noChangeShapeType="1"/>
          </p:cNvCxnSpPr>
          <p:nvPr/>
        </p:nvCxnSpPr>
        <p:spPr bwMode="auto">
          <a:xfrm>
            <a:off x="8097837" y="1909868"/>
            <a:ext cx="0" cy="7620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 type="arrow" w="med" len="med"/>
            <a:tailEnd type="arrow" w="med" len="med"/>
          </a:ln>
        </p:spPr>
      </p:cxnSp>
      <p:cxnSp>
        <p:nvCxnSpPr>
          <p:cNvPr id="38" name="Straight Arrow Connector 57"/>
          <p:cNvCxnSpPr>
            <a:cxnSpLocks noChangeShapeType="1"/>
            <a:endCxn id="34" idx="0"/>
          </p:cNvCxnSpPr>
          <p:nvPr/>
        </p:nvCxnSpPr>
        <p:spPr bwMode="auto">
          <a:xfrm>
            <a:off x="7543799" y="2138468"/>
            <a:ext cx="20638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9" name="Straight Arrow Connector 60"/>
          <p:cNvCxnSpPr>
            <a:cxnSpLocks noChangeShapeType="1"/>
          </p:cNvCxnSpPr>
          <p:nvPr/>
        </p:nvCxnSpPr>
        <p:spPr bwMode="auto">
          <a:xfrm>
            <a:off x="8250237" y="2138468"/>
            <a:ext cx="0" cy="533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"/>
          <p:cNvGrpSpPr/>
          <p:nvPr/>
        </p:nvGrpSpPr>
        <p:grpSpPr>
          <a:xfrm>
            <a:off x="5453192" y="2528312"/>
            <a:ext cx="1447800" cy="584200"/>
            <a:chOff x="6066696" y="5581546"/>
            <a:chExt cx="1447800" cy="584200"/>
          </a:xfrm>
        </p:grpSpPr>
        <p:cxnSp>
          <p:nvCxnSpPr>
            <p:cNvPr id="40" name="Straight Arrow Connector 34"/>
            <p:cNvCxnSpPr>
              <a:cxnSpLocks noChangeShapeType="1"/>
            </p:cNvCxnSpPr>
            <p:nvPr/>
          </p:nvCxnSpPr>
          <p:spPr bwMode="auto">
            <a:xfrm>
              <a:off x="6828696" y="5802209"/>
              <a:ext cx="685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41" name="Straight Arrow Connector 36"/>
            <p:cNvCxnSpPr>
              <a:cxnSpLocks noChangeShapeType="1"/>
            </p:cNvCxnSpPr>
            <p:nvPr/>
          </p:nvCxnSpPr>
          <p:spPr bwMode="auto">
            <a:xfrm>
              <a:off x="6828696" y="6030809"/>
              <a:ext cx="6858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</p:cxnSp>
        <p:sp>
          <p:nvSpPr>
            <p:cNvPr id="53" name="TextBox 40"/>
            <p:cNvSpPr txBox="1">
              <a:spLocks noChangeArrowheads="1"/>
            </p:cNvSpPr>
            <p:nvPr/>
          </p:nvSpPr>
          <p:spPr bwMode="auto">
            <a:xfrm>
              <a:off x="6066696" y="5581546"/>
              <a:ext cx="6858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600" dirty="0"/>
                <a:t>Jobs</a:t>
              </a:r>
            </a:p>
            <a:p>
              <a:pPr algn="r"/>
              <a:r>
                <a:rPr lang="en-US" sz="16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32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4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55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95235" name="Shap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600" dirty="0" smtClean="0">
                <a:ea typeface="ＭＳ Ｐゴシック" charset="0"/>
                <a:cs typeface="ＭＳ Ｐゴシック" charset="0"/>
              </a:rPr>
              <a:t>Pegasus Website:</a:t>
            </a:r>
          </a:p>
          <a:p>
            <a:pPr lvl="1" eaLnBrk="1" hangingPunct="1">
              <a:defRPr/>
            </a:pPr>
            <a:r>
              <a:rPr lang="en-US" sz="2200" dirty="0" smtClean="0">
                <a:ea typeface="ＭＳ Ｐゴシック" charset="0"/>
                <a:cs typeface="ＭＳ Ｐゴシック" charset="0"/>
                <a:hlinkClick r:id="rId3"/>
              </a:rPr>
              <a:t>http</a:t>
            </a:r>
            <a:r>
              <a:rPr lang="en-US" sz="2200" dirty="0">
                <a:ea typeface="ＭＳ Ｐゴシック" charset="0"/>
                <a:cs typeface="ＭＳ Ｐゴシック" charset="0"/>
                <a:hlinkClick r:id="rId3"/>
              </a:rPr>
              <a:t>://</a:t>
            </a:r>
            <a:r>
              <a:rPr lang="en-US" sz="2200" dirty="0" smtClean="0">
                <a:ea typeface="ＭＳ Ｐゴシック" charset="0"/>
                <a:cs typeface="ＭＳ Ｐゴシック" charset="0"/>
                <a:hlinkClick r:id="rId3"/>
              </a:rPr>
              <a:t>pegasus.isi.edu</a:t>
            </a:r>
            <a:endParaRPr lang="en-US" sz="2200" dirty="0" smtClean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sz="2600" dirty="0" smtClean="0">
                <a:ea typeface="ＭＳ Ｐゴシック" charset="0"/>
                <a:cs typeface="ＭＳ Ｐゴシック" charset="0"/>
              </a:rPr>
              <a:t>Tutorial:</a:t>
            </a:r>
          </a:p>
          <a:p>
            <a:pPr lvl="1" eaLnBrk="1" hangingPunct="1">
              <a:defRPr/>
            </a:pPr>
            <a:r>
              <a:rPr lang="en-US" sz="2200" dirty="0" smtClean="0">
                <a:ea typeface="ＭＳ Ｐゴシック" charset="0"/>
                <a:cs typeface="ＭＳ Ｐゴシック" charset="0"/>
                <a:hlinkClick r:id="rId4"/>
              </a:rPr>
              <a:t>http://pegasus.isi.edu/wms/docs/latest/tutorial.php</a:t>
            </a:r>
            <a:endParaRPr lang="en-US" sz="2200" dirty="0" smtClean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sz="2600" dirty="0" smtClean="0">
                <a:ea typeface="ＭＳ Ｐゴシック" charset="0"/>
                <a:cs typeface="ＭＳ Ｐゴシック" charset="0"/>
              </a:rPr>
              <a:t>Documentation:</a:t>
            </a:r>
          </a:p>
          <a:p>
            <a:pPr lvl="1" eaLnBrk="1" hangingPunct="1">
              <a:defRPr/>
            </a:pPr>
            <a:r>
              <a:rPr lang="en-US" sz="2200" dirty="0" smtClean="0">
                <a:ea typeface="ＭＳ Ｐゴシック" charset="0"/>
                <a:cs typeface="ＭＳ Ｐゴシック" charset="0"/>
                <a:hlinkClick r:id="rId5"/>
              </a:rPr>
              <a:t>http://pegasus.isi.edu/documentation</a:t>
            </a:r>
            <a:endParaRPr lang="en-US" sz="2200" dirty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sz="2600" dirty="0">
                <a:latin typeface="Arial"/>
                <a:ea typeface="ＭＳ Ｐゴシック" charset="0"/>
                <a:cs typeface="Arial"/>
              </a:rPr>
              <a:t>Support: 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6"/>
              </a:rPr>
              <a:t>pegasus-users@isi.edu</a:t>
            </a:r>
            <a:r>
              <a:rPr lang="en-US" sz="2600" dirty="0">
                <a:latin typeface="Arial"/>
                <a:ea typeface="ＭＳ Ｐゴシック" charset="0"/>
                <a:cs typeface="Arial"/>
              </a:rPr>
              <a:t>               			               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7"/>
              </a:rPr>
              <a:t>pegasus-support@isi.edu</a:t>
            </a:r>
            <a:r>
              <a:rPr lang="en-US" sz="2600" dirty="0">
                <a:latin typeface="Arial"/>
                <a:ea typeface="ＭＳ Ｐゴシック" charset="0"/>
                <a:cs typeface="Arial"/>
              </a:rPr>
              <a:t> </a:t>
            </a:r>
          </a:p>
          <a:p>
            <a:pPr lvl="3" eaLnBrk="1" hangingPunct="1">
              <a:defRPr/>
            </a:pPr>
            <a:r>
              <a:rPr lang="en-US" sz="2600" dirty="0">
                <a:latin typeface="Arial"/>
                <a:ea typeface="ＭＳ Ｐゴシック" charset="0"/>
                <a:cs typeface="Arial"/>
              </a:rPr>
              <a:t>		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8"/>
              </a:rPr>
              <a:t>HipChat Support Room</a:t>
            </a:r>
            <a:endParaRPr lang="en-US" sz="2600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3178139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2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2915"/>
            <a:ext cx="5831417" cy="838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Complex Workflows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51918"/>
            <a:ext cx="8229600" cy="27130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/>
              <a:t>Montage Galactic Plane Workflow</a:t>
            </a:r>
          </a:p>
          <a:p>
            <a:pPr lvl="1">
              <a:defRPr/>
            </a:pPr>
            <a:r>
              <a:rPr lang="en-US" sz="2000" dirty="0" smtClean="0"/>
              <a:t>18 million input images (~2.5 TB)</a:t>
            </a:r>
          </a:p>
          <a:p>
            <a:pPr lvl="1">
              <a:defRPr/>
            </a:pPr>
            <a:r>
              <a:rPr lang="en-US" sz="2000" dirty="0" smtClean="0"/>
              <a:t>900 output images (2.5 GB each, 2.4 TB total)</a:t>
            </a:r>
          </a:p>
          <a:p>
            <a:pPr lvl="1">
              <a:defRPr/>
            </a:pPr>
            <a:r>
              <a:rPr lang="en-US" sz="2000" dirty="0" smtClean="0"/>
              <a:t>10.5 million tasks (34,000 CPU hours)</a:t>
            </a:r>
            <a:endParaRPr lang="en-US" sz="2000" dirty="0"/>
          </a:p>
          <a:p>
            <a:pPr marL="0" indent="0">
              <a:defRPr/>
            </a:pPr>
            <a:r>
              <a:rPr lang="en-US" sz="2400" dirty="0" smtClean="0"/>
              <a:t>  Need to support hierarchical workflows and scale</a:t>
            </a:r>
            <a:endParaRPr lang="en-US" sz="2400" i="1" dirty="0" smtClean="0"/>
          </a:p>
        </p:txBody>
      </p:sp>
      <p:pic>
        <p:nvPicPr>
          <p:cNvPr id="79876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0844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1347788" y="2379981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9878" name="TextBox 9"/>
          <p:cNvSpPr txBox="1">
            <a:spLocks noChangeArrowheads="1"/>
          </p:cNvSpPr>
          <p:nvPr/>
        </p:nvSpPr>
        <p:spPr bwMode="auto">
          <a:xfrm>
            <a:off x="7019925" y="3581719"/>
            <a:ext cx="2124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John Good (Caltech)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65384" y="4401527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79880" name="Right Brace 12"/>
          <p:cNvSpPr>
            <a:spLocks/>
          </p:cNvSpPr>
          <p:nvPr/>
        </p:nvSpPr>
        <p:spPr bwMode="auto">
          <a:xfrm>
            <a:off x="6653213" y="4304414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7836"/>
            <a:ext cx="3386666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80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90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that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44135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Pegasus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WMS Environment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150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1250950"/>
            <a:ext cx="7380287" cy="4776057"/>
          </a:xfrm>
        </p:spPr>
      </p:pic>
    </p:spTree>
    <p:extLst>
      <p:ext uri="{BB962C8B-B14F-4D97-AF65-F5344CB8AC3E}">
        <p14:creationId xmlns:p14="http://schemas.microsoft.com/office/powerpoint/2010/main" val="355134528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8229600" cy="4957763"/>
          </a:xfrm>
        </p:spPr>
        <p:txBody>
          <a:bodyPr>
            <a:normAutofit/>
          </a:bodyPr>
          <a:lstStyle/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descriptions,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Aware</a:t>
            </a:r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232842"/>
              </p:ext>
            </p:extLst>
          </p:nvPr>
        </p:nvGraphicFramePr>
        <p:xfrm>
          <a:off x="6838407" y="2221385"/>
          <a:ext cx="2305593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54" name="Visio" r:id="rId4" imgW="4855769" imgH="4711598" progId="Visio.Drawing.11">
                  <p:embed/>
                </p:oleObj>
              </mc:Choice>
              <mc:Fallback>
                <p:oleObj name="Visio" r:id="rId4" imgW="4855769" imgH="471159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8407" y="2221385"/>
                        <a:ext cx="2305593" cy="223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037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7400"/>
            <a:ext cx="8229600" cy="727075"/>
          </a:xfrm>
        </p:spPr>
        <p:txBody>
          <a:bodyPr/>
          <a:lstStyle/>
          <a:p>
            <a:r>
              <a:rPr lang="en-US" dirty="0" smtClean="0"/>
              <a:t>DAX – XML format to describe Abstract Workflows</a:t>
            </a:r>
            <a:endParaRPr lang="en-US" dirty="0"/>
          </a:p>
        </p:txBody>
      </p:sp>
      <p:pic>
        <p:nvPicPr>
          <p:cNvPr id="8" name="Picture 7" descr="hello-worl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76" y="696376"/>
            <a:ext cx="6153663" cy="6161623"/>
          </a:xfrm>
          <a:prstGeom prst="rect">
            <a:avLst/>
          </a:prstGeom>
        </p:spPr>
      </p:pic>
      <p:pic>
        <p:nvPicPr>
          <p:cNvPr id="10" name="Picture 9" descr="hello-world-abstract-w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" y="1659467"/>
            <a:ext cx="1651620" cy="44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5067</TotalTime>
  <Words>1786</Words>
  <Application>Microsoft Macintosh PowerPoint</Application>
  <PresentationFormat>On-screen Show (4:3)</PresentationFormat>
  <Paragraphs>295</Paragraphs>
  <Slides>27</Slides>
  <Notes>23</Notes>
  <HiddenSlides>1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Office Theme</vt:lpstr>
      <vt:lpstr>1_Office Theme</vt:lpstr>
      <vt:lpstr>Visio</vt:lpstr>
      <vt:lpstr>Scientific Workflows with Pegasus and HTCondor DAGMan</vt:lpstr>
      <vt:lpstr>Scientific Workflows</vt:lpstr>
      <vt:lpstr>Simple Workflows – Building Blocks</vt:lpstr>
      <vt:lpstr>Complex Workflows</vt:lpstr>
      <vt:lpstr>Challenges while Executing Compute Pipelines</vt:lpstr>
      <vt:lpstr>Pegasus  Workflow Management System (est. 2001)</vt:lpstr>
      <vt:lpstr>Pegasus WMS Environment</vt:lpstr>
      <vt:lpstr>Pegasus Workflow Management System</vt:lpstr>
      <vt:lpstr>DAX – XML format to describe Abstract Workflows</vt:lpstr>
      <vt:lpstr>Abstract to Executable Workflow Mapping</vt:lpstr>
      <vt:lpstr>Abstract to Executable Workflow Mapping - Discovery</vt:lpstr>
      <vt:lpstr>Simple Steps to Run Pegasus</vt:lpstr>
      <vt:lpstr>Workflow Monitoring </vt:lpstr>
      <vt:lpstr>Workflow Debugging Through Pegasus</vt:lpstr>
      <vt:lpstr>    Pegasus       Dashboard</vt:lpstr>
      <vt:lpstr>Workflow Restructuring to improve application performance</vt:lpstr>
      <vt:lpstr>Workflow Reduction (Data Reuse)</vt:lpstr>
      <vt:lpstr>File cleanup</vt:lpstr>
      <vt:lpstr>File cleanup (cont)</vt:lpstr>
      <vt:lpstr>Workflow and Task Notifications</vt:lpstr>
      <vt:lpstr>Data Management - General Workflow Execution Model</vt:lpstr>
      <vt:lpstr>How does Pegasus view a compute resource as?</vt:lpstr>
      <vt:lpstr>Supported Data Staging Approaches - I</vt:lpstr>
      <vt:lpstr>Supported Data Staging Approaches - II</vt:lpstr>
      <vt:lpstr>What Does Pegasus provide an Application - I</vt:lpstr>
      <vt:lpstr>What Does Pegasus provide an Application - II</vt:lpstr>
      <vt:lpstr>More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391</cp:revision>
  <dcterms:created xsi:type="dcterms:W3CDTF">2011-12-09T23:05:54Z</dcterms:created>
  <dcterms:modified xsi:type="dcterms:W3CDTF">2015-10-27T01:38:45Z</dcterms:modified>
</cp:coreProperties>
</file>